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5"/>
  </p:notesMasterIdLst>
  <p:sldIdLst>
    <p:sldId id="257" r:id="rId2"/>
    <p:sldId id="263" r:id="rId3"/>
    <p:sldId id="274" r:id="rId4"/>
    <p:sldId id="280" r:id="rId5"/>
    <p:sldId id="275" r:id="rId6"/>
    <p:sldId id="273" r:id="rId7"/>
    <p:sldId id="270" r:id="rId8"/>
    <p:sldId id="271" r:id="rId9"/>
    <p:sldId id="287" r:id="rId10"/>
    <p:sldId id="286" r:id="rId11"/>
    <p:sldId id="276" r:id="rId12"/>
    <p:sldId id="277" r:id="rId13"/>
    <p:sldId id="279" r:id="rId14"/>
    <p:sldId id="262" r:id="rId15"/>
    <p:sldId id="259" r:id="rId16"/>
    <p:sldId id="260" r:id="rId17"/>
    <p:sldId id="261" r:id="rId18"/>
    <p:sldId id="281" r:id="rId19"/>
    <p:sldId id="283" r:id="rId20"/>
    <p:sldId id="256" r:id="rId21"/>
    <p:sldId id="278" r:id="rId22"/>
    <p:sldId id="284" r:id="rId23"/>
    <p:sldId id="285" r:id="rId24"/>
  </p:sldIdLst>
  <p:sldSz cx="9144000" cy="6858000" type="screen4x3"/>
  <p:notesSz cx="6850063" cy="9918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0143" autoAdjust="0"/>
  </p:normalViewPr>
  <p:slideViewPr>
    <p:cSldViewPr>
      <p:cViewPr>
        <p:scale>
          <a:sx n="68" d="100"/>
          <a:sy n="68" d="100"/>
        </p:scale>
        <p:origin x="-208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52" y="-96"/>
      </p:cViewPr>
      <p:guideLst>
        <p:guide orient="horz" pos="3124"/>
        <p:guide pos="215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butler\Desktop\Copy%20of%20Survey%20Monkey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butler\Desktop\Copy%20of%20Survey%20Monkey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butler\Desktop\Copy%20of%20Survey%20Monkey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mmm/yy</c:formatCode>
                <c:ptCount val="4"/>
                <c:pt idx="0">
                  <c:v>39508</c:v>
                </c:pt>
                <c:pt idx="1">
                  <c:v>39873</c:v>
                </c:pt>
                <c:pt idx="2">
                  <c:v>40238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196700</c:v>
                </c:pt>
                <c:pt idx="1">
                  <c:v>324100</c:v>
                </c:pt>
                <c:pt idx="2">
                  <c:v>433000</c:v>
                </c:pt>
              </c:numCache>
            </c:numRef>
          </c:val>
        </c:ser>
        <c:axId val="46227840"/>
        <c:axId val="46229376"/>
      </c:barChart>
      <c:dateAx>
        <c:axId val="46227840"/>
        <c:scaling>
          <c:orientation val="minMax"/>
        </c:scaling>
        <c:axPos val="b"/>
        <c:numFmt formatCode="mmm/yy" sourceLinked="1"/>
        <c:tickLblPos val="nextTo"/>
        <c:crossAx val="46229376"/>
        <c:crosses val="autoZero"/>
        <c:auto val="1"/>
        <c:lblOffset val="100"/>
      </c:dateAx>
      <c:valAx>
        <c:axId val="46229376"/>
        <c:scaling>
          <c:orientation val="minMax"/>
        </c:scaling>
        <c:axPos val="l"/>
        <c:majorGridlines/>
        <c:numFmt formatCode="General" sourceLinked="1"/>
        <c:tickLblPos val="nextTo"/>
        <c:crossAx val="462278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chart>
    <c:title>
      <c:tx>
        <c:rich>
          <a:bodyPr/>
          <a:lstStyle/>
          <a:p>
            <a:pPr>
              <a:defRPr/>
            </a:pPr>
            <a:r>
              <a:rPr lang="en-US" dirty="0"/>
              <a:t>Beds per </a:t>
            </a:r>
            <a:r>
              <a:rPr lang="en-US" dirty="0" smtClean="0"/>
              <a:t>1,000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Beds per 100,000</c:v>
                </c:pt>
              </c:strCache>
            </c:strRef>
          </c:tx>
          <c:dLbls>
            <c:showVal val="1"/>
          </c:dLbls>
          <c:cat>
            <c:strRef>
              <c:f>Sheet1!$A$2:$A$4</c:f>
              <c:strCache>
                <c:ptCount val="3"/>
                <c:pt idx="0">
                  <c:v>OECD average</c:v>
                </c:pt>
                <c:pt idx="1">
                  <c:v>Japan</c:v>
                </c:pt>
                <c:pt idx="2">
                  <c:v>Ireland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3.8</c:v>
                </c:pt>
                <c:pt idx="1">
                  <c:v>8.2000000000000011</c:v>
                </c:pt>
                <c:pt idx="2">
                  <c:v>2.7</c:v>
                </c:pt>
              </c:numCache>
            </c:numRef>
          </c:val>
        </c:ser>
        <c:axId val="73430528"/>
        <c:axId val="73432064"/>
      </c:barChart>
      <c:catAx>
        <c:axId val="73430528"/>
        <c:scaling>
          <c:orientation val="minMax"/>
        </c:scaling>
        <c:axPos val="b"/>
        <c:tickLblPos val="nextTo"/>
        <c:crossAx val="73432064"/>
        <c:crosses val="autoZero"/>
        <c:auto val="1"/>
        <c:lblAlgn val="ctr"/>
        <c:lblOffset val="100"/>
      </c:catAx>
      <c:valAx>
        <c:axId val="73432064"/>
        <c:scaling>
          <c:orientation val="minMax"/>
        </c:scaling>
        <c:axPos val="l"/>
        <c:majorGridlines/>
        <c:numFmt formatCode="General" sourceLinked="1"/>
        <c:tickLblPos val="nextTo"/>
        <c:crossAx val="734305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Lbls>
            <c:showVal val="1"/>
          </c:dLbls>
          <c:cat>
            <c:numRef>
              <c:f>Sheet1!$A$2:$A$8</c:f>
              <c:numCache>
                <c:formatCode>mmm/yy</c:formatCode>
                <c:ptCount val="7"/>
                <c:pt idx="0">
                  <c:v>39083</c:v>
                </c:pt>
                <c:pt idx="1">
                  <c:v>39448</c:v>
                </c:pt>
                <c:pt idx="2">
                  <c:v>39814</c:v>
                </c:pt>
                <c:pt idx="3">
                  <c:v>40179</c:v>
                </c:pt>
                <c:pt idx="4">
                  <c:v>40544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1267379</c:v>
                </c:pt>
                <c:pt idx="1">
                  <c:v>1351767</c:v>
                </c:pt>
                <c:pt idx="2">
                  <c:v>1437666</c:v>
                </c:pt>
                <c:pt idx="3">
                  <c:v>1576885</c:v>
                </c:pt>
                <c:pt idx="4">
                  <c:v>1720000</c:v>
                </c:pt>
                <c:pt idx="6">
                  <c:v>0</c:v>
                </c:pt>
              </c:numCache>
            </c:numRef>
          </c:val>
        </c:ser>
        <c:axId val="46384640"/>
        <c:axId val="46386176"/>
      </c:barChart>
      <c:dateAx>
        <c:axId val="46384640"/>
        <c:scaling>
          <c:orientation val="minMax"/>
        </c:scaling>
        <c:axPos val="b"/>
        <c:numFmt formatCode="mmm/yy" sourceLinked="1"/>
        <c:tickLblPos val="nextTo"/>
        <c:crossAx val="46386176"/>
        <c:crosses val="autoZero"/>
        <c:auto val="1"/>
        <c:lblOffset val="100"/>
      </c:dateAx>
      <c:valAx>
        <c:axId val="4638617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463846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chart>
    <c:title>
      <c:tx>
        <c:rich>
          <a:bodyPr/>
          <a:lstStyle/>
          <a:p>
            <a:pPr>
              <a:defRPr/>
            </a:pPr>
            <a:r>
              <a:rPr lang="en-IE" dirty="0"/>
              <a:t>% popn. Covered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6.6282079323417911E-2"/>
          <c:y val="0.13848478213365864"/>
          <c:w val="0.67206279770584232"/>
          <c:h val="0.7165111601663548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% popn. Covered</c:v>
                </c:pt>
              </c:strCache>
            </c:strRef>
          </c:tx>
          <c:dLbls>
            <c:dLbl>
              <c:idx val="2"/>
              <c:delete val="1"/>
            </c:dLbl>
            <c:showVal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51.8</c:v>
                </c:pt>
                <c:pt idx="1">
                  <c:v>50.7</c:v>
                </c:pt>
                <c:pt idx="2">
                  <c:v>0</c:v>
                </c:pt>
              </c:numCache>
            </c:numRef>
          </c:val>
        </c:ser>
        <c:axId val="46480000"/>
        <c:axId val="46485888"/>
      </c:barChart>
      <c:catAx>
        <c:axId val="46480000"/>
        <c:scaling>
          <c:orientation val="minMax"/>
        </c:scaling>
        <c:axPos val="b"/>
        <c:numFmt formatCode="General" sourceLinked="1"/>
        <c:tickLblPos val="nextTo"/>
        <c:crossAx val="46485888"/>
        <c:crosses val="autoZero"/>
        <c:auto val="1"/>
        <c:lblAlgn val="ctr"/>
        <c:lblOffset val="100"/>
      </c:catAx>
      <c:valAx>
        <c:axId val="46485888"/>
        <c:scaling>
          <c:orientation val="minMax"/>
        </c:scaling>
        <c:axPos val="l"/>
        <c:majorGridlines/>
        <c:numFmt formatCode="General" sourceLinked="1"/>
        <c:tickLblPos val="nextTo"/>
        <c:crossAx val="464800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AT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Turnover =100</c:v>
                </c:pt>
              </c:strCache>
            </c:strRef>
          </c:tx>
          <c:dLbls>
            <c:showVal val="1"/>
            <c:showLeaderLines val="1"/>
          </c:dLbls>
          <c:cat>
            <c:strRef>
              <c:f>Sheet1!$A$2:$A$3</c:f>
              <c:strCache>
                <c:ptCount val="2"/>
                <c:pt idx="0">
                  <c:v>Income</c:v>
                </c:pt>
                <c:pt idx="1">
                  <c:v>Overhead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AT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Lbls>
            <c:showVal val="1"/>
            <c:showLeaderLines val="1"/>
          </c:dLbls>
          <c:cat>
            <c:strRef>
              <c:f>Sheet1!$A$2:$A$3</c:f>
              <c:strCache>
                <c:ptCount val="2"/>
                <c:pt idx="0">
                  <c:v>Income</c:v>
                </c:pt>
                <c:pt idx="1">
                  <c:v>Overhead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40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style val="18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195984866225437"/>
          <c:y val="0.31672279999554209"/>
          <c:w val="0.82930971777237361"/>
          <c:h val="0.59719588115636368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5.2088340931067824E-2"/>
                  <c:y val="8.0961482990890427E-2"/>
                </c:manualLayout>
              </c:layout>
              <c:showPercent val="1"/>
            </c:dLbl>
            <c:showPercent val="1"/>
          </c:dLbls>
          <c:cat>
            <c:strRef>
              <c:f>Sheet1!$R$581:$R$582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Sheet1!$S$581:$S$582</c:f>
              <c:numCache>
                <c:formatCode>General</c:formatCode>
                <c:ptCount val="2"/>
                <c:pt idx="0">
                  <c:v>59</c:v>
                </c:pt>
                <c:pt idx="1">
                  <c:v>519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style val="10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Sheet1!$R$581:$R$582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Sheet1!$T$581:$T$582</c:f>
              <c:numCache>
                <c:formatCode>General</c:formatCode>
                <c:ptCount val="2"/>
                <c:pt idx="0">
                  <c:v>122</c:v>
                </c:pt>
                <c:pt idx="1">
                  <c:v>456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style val="18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Sheet1!$R$581:$R$582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Sheet1!$U$581:$U$582</c:f>
              <c:numCache>
                <c:formatCode>General</c:formatCode>
                <c:ptCount val="2"/>
                <c:pt idx="0">
                  <c:v>389</c:v>
                </c:pt>
                <c:pt idx="1">
                  <c:v>189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AT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GPs per 100,000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Australia</c:v>
                </c:pt>
                <c:pt idx="1">
                  <c:v>New Zealand</c:v>
                </c:pt>
                <c:pt idx="2">
                  <c:v>UK</c:v>
                </c:pt>
                <c:pt idx="3">
                  <c:v>Ireland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111</c:v>
                </c:pt>
                <c:pt idx="1">
                  <c:v>74.900000000000006</c:v>
                </c:pt>
                <c:pt idx="2">
                  <c:v>65.400000000000006</c:v>
                </c:pt>
                <c:pt idx="3">
                  <c:v>58.5</c:v>
                </c:pt>
              </c:numCache>
            </c:numRef>
          </c:val>
        </c:ser>
        <c:shape val="cylinder"/>
        <c:axId val="71793664"/>
        <c:axId val="71795456"/>
        <c:axId val="0"/>
      </c:bar3DChart>
      <c:catAx>
        <c:axId val="71793664"/>
        <c:scaling>
          <c:orientation val="minMax"/>
        </c:scaling>
        <c:axPos val="b"/>
        <c:tickLblPos val="nextTo"/>
        <c:crossAx val="71795456"/>
        <c:crosses val="autoZero"/>
        <c:auto val="1"/>
        <c:lblAlgn val="ctr"/>
        <c:lblOffset val="100"/>
      </c:catAx>
      <c:valAx>
        <c:axId val="71795456"/>
        <c:scaling>
          <c:orientation val="minMax"/>
        </c:scaling>
        <c:axPos val="l"/>
        <c:majorGridlines/>
        <c:numFmt formatCode="General" sourceLinked="1"/>
        <c:tickLblPos val="nextTo"/>
        <c:crossAx val="717936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18C42C-0706-49F8-BDB5-8B29C6B85AE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IE"/>
        </a:p>
      </dgm:t>
    </dgm:pt>
    <dgm:pt modelId="{84225235-3ABB-44F1-9842-9DBC775D335B}">
      <dgm:prSet/>
      <dgm:spPr/>
      <dgm:t>
        <a:bodyPr/>
        <a:lstStyle/>
        <a:p>
          <a:pPr rtl="0"/>
          <a:r>
            <a:rPr lang="en-IE" b="1" i="1" dirty="0" smtClean="0"/>
            <a:t>“Those dropping out are younger age groups and this is bad news for everyone”</a:t>
          </a:r>
          <a:endParaRPr lang="en-IE" b="1" i="1" dirty="0"/>
        </a:p>
      </dgm:t>
    </dgm:pt>
    <dgm:pt modelId="{3EC11020-A184-4278-BB98-10A602B75AD2}" type="parTrans" cxnId="{C7AD196B-0B05-4AC9-AA1B-8E8FC2BFA264}">
      <dgm:prSet/>
      <dgm:spPr/>
      <dgm:t>
        <a:bodyPr/>
        <a:lstStyle/>
        <a:p>
          <a:endParaRPr lang="en-IE"/>
        </a:p>
      </dgm:t>
    </dgm:pt>
    <dgm:pt modelId="{B0E362C2-6C81-49D4-B5FF-9C4701AB7435}" type="sibTrans" cxnId="{C7AD196B-0B05-4AC9-AA1B-8E8FC2BFA264}">
      <dgm:prSet/>
      <dgm:spPr/>
      <dgm:t>
        <a:bodyPr/>
        <a:lstStyle/>
        <a:p>
          <a:endParaRPr lang="en-IE"/>
        </a:p>
      </dgm:t>
    </dgm:pt>
    <dgm:pt modelId="{DFBE0786-1CB8-4F0D-858E-9EB6EC56581F}" type="pres">
      <dgm:prSet presAssocID="{A918C42C-0706-49F8-BDB5-8B29C6B85AE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60841D05-E881-4F46-A077-9A93191BD9D1}" type="pres">
      <dgm:prSet presAssocID="{84225235-3ABB-44F1-9842-9DBC775D335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CD60C48E-6597-4DAB-8FDE-0D40CA3C4326}" type="presOf" srcId="{84225235-3ABB-44F1-9842-9DBC775D335B}" destId="{60841D05-E881-4F46-A077-9A93191BD9D1}" srcOrd="0" destOrd="0" presId="urn:microsoft.com/office/officeart/2005/8/layout/vList2"/>
    <dgm:cxn modelId="{3928E3AE-8F48-46ED-B6D8-FE4EB3BB2467}" type="presOf" srcId="{A918C42C-0706-49F8-BDB5-8B29C6B85AEA}" destId="{DFBE0786-1CB8-4F0D-858E-9EB6EC56581F}" srcOrd="0" destOrd="0" presId="urn:microsoft.com/office/officeart/2005/8/layout/vList2"/>
    <dgm:cxn modelId="{C7AD196B-0B05-4AC9-AA1B-8E8FC2BFA264}" srcId="{A918C42C-0706-49F8-BDB5-8B29C6B85AEA}" destId="{84225235-3ABB-44F1-9842-9DBC775D335B}" srcOrd="0" destOrd="0" parTransId="{3EC11020-A184-4278-BB98-10A602B75AD2}" sibTransId="{B0E362C2-6C81-49D4-B5FF-9C4701AB7435}"/>
    <dgm:cxn modelId="{E18C9EAA-DFC5-4025-9DD7-46DCB75AB38C}" type="presParOf" srcId="{DFBE0786-1CB8-4F0D-858E-9EB6EC56581F}" destId="{60841D05-E881-4F46-A077-9A93191BD9D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546267-B34E-466F-81BA-2BE6F2CD630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IE"/>
        </a:p>
      </dgm:t>
    </dgm:pt>
    <dgm:pt modelId="{E0982E8B-CF24-4779-9388-345A2567122E}">
      <dgm:prSet/>
      <dgm:spPr/>
      <dgm:t>
        <a:bodyPr/>
        <a:lstStyle/>
        <a:p>
          <a:pPr rtl="0"/>
          <a:r>
            <a:rPr lang="en-IE" dirty="0" smtClean="0"/>
            <a:t>In the absence of corrective measures, viability of practices  is threatened</a:t>
          </a:r>
          <a:endParaRPr lang="en-IE" dirty="0"/>
        </a:p>
      </dgm:t>
    </dgm:pt>
    <dgm:pt modelId="{20AEAC7F-ED01-4927-83AE-19861282439B}" type="parTrans" cxnId="{405AEAED-CF11-4822-A517-2F904D7ED3A6}">
      <dgm:prSet/>
      <dgm:spPr/>
      <dgm:t>
        <a:bodyPr/>
        <a:lstStyle/>
        <a:p>
          <a:endParaRPr lang="en-IE"/>
        </a:p>
      </dgm:t>
    </dgm:pt>
    <dgm:pt modelId="{C294B1D0-E979-48F2-950A-C03279FFBE70}" type="sibTrans" cxnId="{405AEAED-CF11-4822-A517-2F904D7ED3A6}">
      <dgm:prSet/>
      <dgm:spPr/>
      <dgm:t>
        <a:bodyPr/>
        <a:lstStyle/>
        <a:p>
          <a:endParaRPr lang="en-IE"/>
        </a:p>
      </dgm:t>
    </dgm:pt>
    <dgm:pt modelId="{B557621D-2146-42D6-B4AC-DF9F8C7EC861}" type="pres">
      <dgm:prSet presAssocID="{0C546267-B34E-466F-81BA-2BE6F2CD63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CCF6196A-09CC-4421-859F-CBA6FD4508F6}" type="pres">
      <dgm:prSet presAssocID="{E0982E8B-CF24-4779-9388-345A2567122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B335C5A6-E4C1-4258-89DC-5320BED6E5E9}" type="presOf" srcId="{E0982E8B-CF24-4779-9388-345A2567122E}" destId="{CCF6196A-09CC-4421-859F-CBA6FD4508F6}" srcOrd="0" destOrd="0" presId="urn:microsoft.com/office/officeart/2005/8/layout/vList2"/>
    <dgm:cxn modelId="{0B1563F4-E419-4D90-A28B-71FF9E3BEE8C}" type="presOf" srcId="{0C546267-B34E-466F-81BA-2BE6F2CD6300}" destId="{B557621D-2146-42D6-B4AC-DF9F8C7EC861}" srcOrd="0" destOrd="0" presId="urn:microsoft.com/office/officeart/2005/8/layout/vList2"/>
    <dgm:cxn modelId="{405AEAED-CF11-4822-A517-2F904D7ED3A6}" srcId="{0C546267-B34E-466F-81BA-2BE6F2CD6300}" destId="{E0982E8B-CF24-4779-9388-345A2567122E}" srcOrd="0" destOrd="0" parTransId="{20AEAC7F-ED01-4927-83AE-19861282439B}" sibTransId="{C294B1D0-E979-48F2-950A-C03279FFBE70}"/>
    <dgm:cxn modelId="{816E4701-9C43-4625-8D0C-0C545E4063CF}" type="presParOf" srcId="{B557621D-2146-42D6-B4AC-DF9F8C7EC861}" destId="{CCF6196A-09CC-4421-859F-CBA6FD4508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DBB909-FDE8-4D0D-8646-7AECCBFD14C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IE"/>
        </a:p>
      </dgm:t>
    </dgm:pt>
    <dgm:pt modelId="{957E54E7-D76A-44B6-8EF1-CF5A9ACF097D}">
      <dgm:prSet/>
      <dgm:spPr/>
      <dgm:t>
        <a:bodyPr/>
        <a:lstStyle/>
        <a:p>
          <a:pPr rtl="0"/>
          <a:r>
            <a:rPr lang="en-IE" b="1" i="1" dirty="0" smtClean="0"/>
            <a:t>OECD “Health at a Glance” 2009 Report</a:t>
          </a:r>
          <a:endParaRPr lang="en-IE" b="1" i="1" dirty="0"/>
        </a:p>
      </dgm:t>
    </dgm:pt>
    <dgm:pt modelId="{609F84AF-2DFD-4F0A-91AA-13CA40C6B66E}" type="parTrans" cxnId="{F70F1924-1BA8-4705-BC08-0C53751A702F}">
      <dgm:prSet/>
      <dgm:spPr/>
      <dgm:t>
        <a:bodyPr/>
        <a:lstStyle/>
        <a:p>
          <a:endParaRPr lang="en-IE"/>
        </a:p>
      </dgm:t>
    </dgm:pt>
    <dgm:pt modelId="{002766D1-BF74-4587-9CE0-3015ADA47D1E}" type="sibTrans" cxnId="{F70F1924-1BA8-4705-BC08-0C53751A702F}">
      <dgm:prSet/>
      <dgm:spPr/>
      <dgm:t>
        <a:bodyPr/>
        <a:lstStyle/>
        <a:p>
          <a:endParaRPr lang="en-IE"/>
        </a:p>
      </dgm:t>
    </dgm:pt>
    <dgm:pt modelId="{AFDB8D7C-85AE-4F4C-A867-CB0BD68E4B0E}" type="pres">
      <dgm:prSet presAssocID="{FFDBB909-FDE8-4D0D-8646-7AECCBFD14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86A4CD5C-B5FD-4B6A-B998-98DCC715FC3C}" type="pres">
      <dgm:prSet presAssocID="{957E54E7-D76A-44B6-8EF1-CF5A9ACF097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F70F1924-1BA8-4705-BC08-0C53751A702F}" srcId="{FFDBB909-FDE8-4D0D-8646-7AECCBFD14CC}" destId="{957E54E7-D76A-44B6-8EF1-CF5A9ACF097D}" srcOrd="0" destOrd="0" parTransId="{609F84AF-2DFD-4F0A-91AA-13CA40C6B66E}" sibTransId="{002766D1-BF74-4587-9CE0-3015ADA47D1E}"/>
    <dgm:cxn modelId="{CAC8E0CF-45E7-4574-8760-71F0B16549BE}" type="presOf" srcId="{957E54E7-D76A-44B6-8EF1-CF5A9ACF097D}" destId="{86A4CD5C-B5FD-4B6A-B998-98DCC715FC3C}" srcOrd="0" destOrd="0" presId="urn:microsoft.com/office/officeart/2005/8/layout/vList2"/>
    <dgm:cxn modelId="{75B4443C-8E38-467A-8E5C-690B46E118B8}" type="presOf" srcId="{FFDBB909-FDE8-4D0D-8646-7AECCBFD14CC}" destId="{AFDB8D7C-85AE-4F4C-A867-CB0BD68E4B0E}" srcOrd="0" destOrd="0" presId="urn:microsoft.com/office/officeart/2005/8/layout/vList2"/>
    <dgm:cxn modelId="{1BE9B494-7E7D-45FC-8548-6BE852BD4E2D}" type="presParOf" srcId="{AFDB8D7C-85AE-4F4C-A867-CB0BD68E4B0E}" destId="{86A4CD5C-B5FD-4B6A-B998-98DCC715FC3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841D05-E881-4F46-A077-9A93191BD9D1}">
      <dsp:nvSpPr>
        <dsp:cNvPr id="0" name=""/>
        <dsp:cNvSpPr/>
      </dsp:nvSpPr>
      <dsp:spPr>
        <a:xfrm>
          <a:off x="0" y="4925"/>
          <a:ext cx="4714907" cy="6364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1" i="1" kern="1200" dirty="0" smtClean="0"/>
            <a:t>“Those dropping out are younger age groups and this is bad news for everyone”</a:t>
          </a:r>
          <a:endParaRPr lang="en-IE" sz="1600" b="1" i="1" kern="1200" dirty="0"/>
        </a:p>
      </dsp:txBody>
      <dsp:txXfrm>
        <a:off x="0" y="4925"/>
        <a:ext cx="4714907" cy="6364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F6196A-09CC-4421-859F-CBA6FD4508F6}">
      <dsp:nvSpPr>
        <dsp:cNvPr id="0" name=""/>
        <dsp:cNvSpPr/>
      </dsp:nvSpPr>
      <dsp:spPr>
        <a:xfrm>
          <a:off x="0" y="4778"/>
          <a:ext cx="7500990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In the absence of corrective measures, viability of practices  is threatened</a:t>
          </a:r>
          <a:endParaRPr lang="en-IE" sz="1500" kern="1200" dirty="0"/>
        </a:p>
      </dsp:txBody>
      <dsp:txXfrm>
        <a:off x="0" y="4778"/>
        <a:ext cx="7500990" cy="35977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A4CD5C-B5FD-4B6A-B998-98DCC715FC3C}">
      <dsp:nvSpPr>
        <dsp:cNvPr id="0" name=""/>
        <dsp:cNvSpPr/>
      </dsp:nvSpPr>
      <dsp:spPr>
        <a:xfrm>
          <a:off x="0" y="4778"/>
          <a:ext cx="4786346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b="1" i="1" kern="1200" dirty="0" smtClean="0"/>
            <a:t>OECD “Health at a Glance” 2009 Report</a:t>
          </a:r>
          <a:endParaRPr lang="en-IE" sz="1500" b="1" i="1" kern="1200" dirty="0"/>
        </a:p>
      </dsp:txBody>
      <dsp:txXfrm>
        <a:off x="0" y="4778"/>
        <a:ext cx="4786346" cy="3597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0.4693</cdr:x>
      <cdr:y>0.40908</cdr:y>
    </cdr:from>
    <cdr:to>
      <cdr:x>0.79514</cdr:x>
      <cdr:y>0.61309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3862166" y="1851501"/>
          <a:ext cx="2681526" cy="923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?</a:t>
          </a:r>
          <a:endParaRPr lang="en-US" sz="5400" b="1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8361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0117" y="0"/>
            <a:ext cx="2968361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48FA3-C025-4AD6-A1C8-65A38C3C8194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6150" y="744538"/>
            <a:ext cx="4957763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007" y="4711383"/>
            <a:ext cx="548005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68361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0117" y="9421044"/>
            <a:ext cx="2968361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AE07A-16C0-4E4E-9ECF-60464E7EA81C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1</a:t>
            </a:fld>
            <a:endParaRPr lang="en-I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13</a:t>
            </a:fld>
            <a:endParaRPr lang="en-I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Anecdotal –</a:t>
            </a:r>
            <a:r>
              <a:rPr lang="en-IE" baseline="0" dirty="0" smtClean="0"/>
              <a:t> personal experience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18</a:t>
            </a:fld>
            <a:endParaRPr lang="en-I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Aus 111</a:t>
            </a:r>
          </a:p>
          <a:p>
            <a:r>
              <a:rPr lang="en-IE" dirty="0" smtClean="0"/>
              <a:t>NZ   74.9</a:t>
            </a:r>
          </a:p>
          <a:p>
            <a:r>
              <a:rPr lang="en-IE" dirty="0" smtClean="0"/>
              <a:t>UK</a:t>
            </a:r>
            <a:r>
              <a:rPr lang="en-IE" baseline="0" dirty="0" smtClean="0"/>
              <a:t> 65.4</a:t>
            </a:r>
          </a:p>
          <a:p>
            <a:r>
              <a:rPr lang="en-IE" baseline="0" dirty="0" err="1" smtClean="0"/>
              <a:t>Irl</a:t>
            </a:r>
            <a:r>
              <a:rPr lang="en-IE" baseline="0" dirty="0" smtClean="0"/>
              <a:t>  58.5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19</a:t>
            </a:fld>
            <a:endParaRPr lang="en-I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Focus</a:t>
            </a:r>
            <a:r>
              <a:rPr lang="en-IE" baseline="0" dirty="0" smtClean="0"/>
              <a:t> on Primary Care, sector I am most familiar with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2</a:t>
            </a:fld>
            <a:endParaRPr lang="en-I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Focus</a:t>
            </a:r>
            <a:r>
              <a:rPr lang="en-IE" baseline="0" dirty="0" smtClean="0"/>
              <a:t> on Primary Care, sector I am most familiar with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3</a:t>
            </a:fld>
            <a:endParaRPr lang="en-I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6</a:t>
            </a:fld>
            <a:endParaRPr lang="en-I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7</a:t>
            </a:fld>
            <a:endParaRPr lang="en-I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8</a:t>
            </a:fld>
            <a:endParaRPr lang="en-I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9</a:t>
            </a:fld>
            <a:endParaRPr lang="en-I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Anecdotal –</a:t>
            </a:r>
            <a:r>
              <a:rPr lang="en-IE" baseline="0" dirty="0" smtClean="0"/>
              <a:t> personal experience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11</a:t>
            </a:fld>
            <a:endParaRPr lang="en-I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Anecdotal –</a:t>
            </a:r>
            <a:r>
              <a:rPr lang="en-IE" baseline="0" dirty="0" smtClean="0"/>
              <a:t> personal experience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AE07A-16C0-4E4E-9ECF-60464E7EA81C}" type="slidenum">
              <a:rPr lang="en-IE" smtClean="0"/>
              <a:pPr/>
              <a:t>12</a:t>
            </a:fld>
            <a:endParaRPr lang="en-I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2362200"/>
            <a:ext cx="8001000" cy="3733800"/>
          </a:xfrm>
        </p:spPr>
        <p:txBody>
          <a:bodyPr/>
          <a:lstStyle/>
          <a:p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104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6875" y="6529388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3436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E61AB708-502A-41AD-B824-AC8AA0C4FD42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B36B5-22F8-4CE5-9182-D0433075AA91}" type="datetimeFigureOut">
              <a:rPr lang="en-US" smtClean="0"/>
              <a:pPr/>
              <a:t>11/22/2010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B66E1-BA1C-4B06-87B3-E737265D682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chart" Target="../charts/chart4.xml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chart" Target="../charts/chart5.xml"/><Relationship Id="rId9" Type="http://schemas.microsoft.com/office/2007/relationships/diagramDrawing" Target="../diagrams/drawin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3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Practicing Medicine with Reduced Resources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IE" dirty="0" smtClean="0"/>
          </a:p>
          <a:p>
            <a:r>
              <a:rPr lang="en-IE" dirty="0" smtClean="0"/>
              <a:t>Dr. Ronan Boland</a:t>
            </a:r>
          </a:p>
          <a:p>
            <a:r>
              <a:rPr lang="en-IE" dirty="0" smtClean="0"/>
              <a:t>GP Chair and Vice-President, IMO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176" y="548681"/>
            <a:ext cx="7492223" cy="5544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237312"/>
            <a:ext cx="2257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Impact of Recession on Medical Practice at the Coalface – the Patient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92500" lnSpcReduction="10000"/>
          </a:bodyPr>
          <a:lstStyle/>
          <a:p>
            <a:r>
              <a:rPr lang="en-IE" dirty="0" smtClean="0"/>
              <a:t>Illness related to financial worry and occupational uncertainty</a:t>
            </a:r>
          </a:p>
          <a:p>
            <a:r>
              <a:rPr lang="en-IE" dirty="0" smtClean="0"/>
              <a:t>Big upsurge in drug and alcohol problems</a:t>
            </a:r>
          </a:p>
          <a:p>
            <a:r>
              <a:rPr lang="en-IE" dirty="0" smtClean="0"/>
              <a:t>Difficulty in obtaining entitlements to medical card and other benefits</a:t>
            </a:r>
          </a:p>
          <a:p>
            <a:r>
              <a:rPr lang="en-IE" dirty="0" smtClean="0"/>
              <a:t>More requests for certification for long-term disability</a:t>
            </a:r>
          </a:p>
          <a:p>
            <a:r>
              <a:rPr lang="en-IE" dirty="0" smtClean="0"/>
              <a:t>Non–compliance with medical care due to cost</a:t>
            </a:r>
          </a:p>
          <a:p>
            <a:r>
              <a:rPr lang="en-IE" dirty="0" smtClean="0"/>
              <a:t>Illness presenting later than appropriate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Impact of Recession on Medical Practice at the Coalface – GP practice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lnSpcReduction="10000"/>
          </a:bodyPr>
          <a:lstStyle/>
          <a:p>
            <a:r>
              <a:rPr lang="en-IE" dirty="0" smtClean="0"/>
              <a:t>GPs have by and large absorbed the reduction in fees and resources to date.</a:t>
            </a:r>
          </a:p>
          <a:p>
            <a:r>
              <a:rPr lang="en-IE" dirty="0" smtClean="0"/>
              <a:t>More patients with medical cards wholly reliant on public health service</a:t>
            </a:r>
          </a:p>
          <a:p>
            <a:r>
              <a:rPr lang="en-IE" dirty="0" smtClean="0"/>
              <a:t>Loss of local hospital services with no commensurate strengthening of community services due to recession</a:t>
            </a:r>
          </a:p>
          <a:p>
            <a:r>
              <a:rPr lang="en-IE" dirty="0" smtClean="0"/>
              <a:t>Overburdening of remaining hospital services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Impact of Fee reductions on GP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IE" dirty="0" smtClean="0"/>
              <a:t> 2008 : Pre- Recession</a:t>
            </a:r>
            <a:endParaRPr lang="en-IE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2010  – assume costs fixed</a:t>
            </a:r>
            <a:endParaRPr lang="en-IE" dirty="0"/>
          </a:p>
        </p:txBody>
      </p:sp>
      <p:graphicFrame>
        <p:nvGraphicFramePr>
          <p:cNvPr id="8" name="Content Placeholder 6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1000100" y="6072206"/>
          <a:ext cx="7500990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Ancillary Staff in GPs’ Practices</a:t>
            </a:r>
            <a:endParaRPr lang="en-US" dirty="0"/>
          </a:p>
        </p:txBody>
      </p:sp>
      <p:sp>
        <p:nvSpPr>
          <p:cNvPr id="102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/>
            <a:r>
              <a:rPr lang="en-GB" dirty="0" smtClean="0"/>
              <a:t>January 2010</a:t>
            </a:r>
          </a:p>
          <a:p>
            <a:pPr marR="0"/>
            <a:endParaRPr lang="en-US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572250" y="4500563"/>
          <a:ext cx="1835150" cy="1808162"/>
        </p:xfrm>
        <a:graphic>
          <a:graphicData uri="http://schemas.openxmlformats.org/presentationml/2006/ole">
            <p:oleObj spid="_x0000_s1026" r:id="rId4" imgW="1378080" imgH="15303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200" dirty="0" smtClean="0"/>
              <a:t>Are the GMS subsidies adequate so meet the cost of employing necessary staff?</a:t>
            </a:r>
            <a:endParaRPr lang="en-US" sz="2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71538" y="1785926"/>
          <a:ext cx="6115064" cy="36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320040"/>
            <a:ext cx="7239000" cy="68006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200" dirty="0" smtClean="0"/>
              <a:t>Have you cut staffing levels as a result of loss of GMS practice income over the last year?</a:t>
            </a:r>
            <a:endParaRPr lang="en-US" sz="2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00166" y="1571612"/>
          <a:ext cx="5757874" cy="3748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320040"/>
            <a:ext cx="7239000" cy="96582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200" dirty="0" smtClean="0"/>
              <a:t>Will possible further cuts in GMS income over the next year result in cuts in staffing levels at your practice?</a:t>
            </a:r>
            <a:endParaRPr lang="en-US" sz="2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69201" y="1483512"/>
          <a:ext cx="5614998" cy="3890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Impact of Recession on Medical Practice at the Coalface – GP practice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85000" lnSpcReduction="20000"/>
          </a:bodyPr>
          <a:lstStyle/>
          <a:p>
            <a:r>
              <a:rPr lang="en-IE" dirty="0" smtClean="0"/>
              <a:t>Reduced staffing  levels – nurses and administrative staff</a:t>
            </a:r>
          </a:p>
          <a:p>
            <a:r>
              <a:rPr lang="en-IE" dirty="0" smtClean="0"/>
              <a:t>Fewer partnerships, assistants, doctor hours</a:t>
            </a:r>
          </a:p>
          <a:p>
            <a:r>
              <a:rPr lang="en-IE" dirty="0" smtClean="0"/>
              <a:t>Less pro bono work (phlebotomy, warfarin, chronic disease management)</a:t>
            </a:r>
          </a:p>
          <a:p>
            <a:r>
              <a:rPr lang="en-IE" dirty="0" smtClean="0"/>
              <a:t>Earlier referral to secondary care</a:t>
            </a:r>
          </a:p>
          <a:p>
            <a:r>
              <a:rPr lang="en-IE" dirty="0" smtClean="0"/>
              <a:t>Lack of necessary ongoing investment (ICT, Primary Care Centres, Diagnostics etc)</a:t>
            </a:r>
          </a:p>
          <a:p>
            <a:r>
              <a:rPr lang="en-IE" dirty="0" smtClean="0"/>
              <a:t>Extended working careers – fewer vacancies for aspiring GPs</a:t>
            </a:r>
          </a:p>
          <a:p>
            <a:r>
              <a:rPr lang="en-IE" dirty="0" smtClean="0"/>
              <a:t>Already Europe-wide shortage of GPs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GP Manpower </a:t>
            </a:r>
            <a:r>
              <a:rPr lang="en-GB" dirty="0" smtClean="0"/>
              <a:t>– Comparison (2005)</a:t>
            </a:r>
            <a:endParaRPr lang="en-GB" dirty="0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idx="1"/>
          </p:nvPr>
        </p:nvGraphicFramePr>
        <p:xfrm>
          <a:off x="914400" y="2362200"/>
          <a:ext cx="8001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Impact of Recession on Medical Practice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Immediate and short-term effects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Longer term effects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dirty="0" smtClean="0"/>
              <a:t>    </a:t>
            </a:r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714380"/>
          </a:xfrm>
        </p:spPr>
        <p:txBody>
          <a:bodyPr>
            <a:normAutofit/>
          </a:bodyPr>
          <a:lstStyle/>
          <a:p>
            <a:pPr algn="ctr"/>
            <a:r>
              <a:rPr lang="en-IE" sz="3200" dirty="0" smtClean="0"/>
              <a:t>Age Profile of Irish GPs</a:t>
            </a:r>
            <a:endParaRPr lang="en-IE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214710"/>
          </a:xfrm>
        </p:spPr>
        <p:txBody>
          <a:bodyPr/>
          <a:lstStyle/>
          <a:p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928670"/>
            <a:ext cx="6886404" cy="4019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IE" dirty="0" smtClean="0"/>
              <a:t>Acute Hospital Bed Capacity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3000364" y="6072206"/>
          <a:ext cx="478634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Transformation agenda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Consultant contract – additional consultants?</a:t>
            </a:r>
          </a:p>
          <a:p>
            <a:r>
              <a:rPr lang="en-IE" dirty="0" smtClean="0"/>
              <a:t>Huge reductions in hospital budgets</a:t>
            </a:r>
          </a:p>
          <a:p>
            <a:r>
              <a:rPr lang="en-IE" dirty="0" smtClean="0"/>
              <a:t>Co-located hospitals?</a:t>
            </a:r>
          </a:p>
          <a:p>
            <a:r>
              <a:rPr lang="en-IE" dirty="0" smtClean="0"/>
              <a:t>Loss of capacity (including beds) in secondary and tertiary care</a:t>
            </a:r>
          </a:p>
          <a:p>
            <a:r>
              <a:rPr lang="en-IE" dirty="0" smtClean="0"/>
              <a:t>Primary Care Teams – integrated care 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Take home messages??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Recession will end</a:t>
            </a:r>
          </a:p>
          <a:p>
            <a:r>
              <a:rPr lang="en-IE" dirty="0" smtClean="0"/>
              <a:t>Mistakes of the 1980s – to be avoided</a:t>
            </a:r>
          </a:p>
          <a:p>
            <a:r>
              <a:rPr lang="en-IE" dirty="0" smtClean="0"/>
              <a:t>Improvements of last decade are there to be built on</a:t>
            </a:r>
          </a:p>
          <a:p>
            <a:r>
              <a:rPr lang="en-IE" dirty="0" smtClean="0"/>
              <a:t>Meaningful change will best be delivered with the involvement of all clinicians in that change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Impact of Recession on Medical Practice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IE" dirty="0" smtClean="0"/>
          </a:p>
          <a:p>
            <a:pPr>
              <a:buNone/>
            </a:pPr>
            <a:r>
              <a:rPr lang="en-IE" dirty="0" smtClean="0"/>
              <a:t>Immediate and short-term effects</a:t>
            </a:r>
          </a:p>
          <a:p>
            <a:r>
              <a:rPr lang="en-IE" dirty="0" smtClean="0"/>
              <a:t>Lack of data!</a:t>
            </a:r>
          </a:p>
          <a:p>
            <a:r>
              <a:rPr lang="en-IE" dirty="0" smtClean="0"/>
              <a:t>Unemployment </a:t>
            </a:r>
          </a:p>
          <a:p>
            <a:r>
              <a:rPr lang="en-IE" dirty="0" smtClean="0"/>
              <a:t>Private Health Insurance</a:t>
            </a:r>
          </a:p>
          <a:p>
            <a:r>
              <a:rPr lang="en-IE" dirty="0" smtClean="0"/>
              <a:t>Medical card coverage</a:t>
            </a:r>
          </a:p>
          <a:p>
            <a:r>
              <a:rPr lang="en-IE" dirty="0" smtClean="0"/>
              <a:t>More reliance on public hospital system</a:t>
            </a:r>
          </a:p>
          <a:p>
            <a:r>
              <a:rPr lang="en-IE" dirty="0" smtClean="0"/>
              <a:t>Recently </a:t>
            </a:r>
            <a:r>
              <a:rPr lang="en-IE" dirty="0" err="1" smtClean="0"/>
              <a:t>introdprescription</a:t>
            </a:r>
            <a:r>
              <a:rPr lang="en-IE" dirty="0" smtClean="0"/>
              <a:t> charges</a:t>
            </a:r>
          </a:p>
          <a:p>
            <a:r>
              <a:rPr lang="en-IE" dirty="0" smtClean="0"/>
              <a:t>Transformation programme?</a:t>
            </a:r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CSO – Live Register Figures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Medical card/GP Visit card Coverage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Ireland – Private Health Insurance Coverage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3643306" y="6143644"/>
          <a:ext cx="4714908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169" y="642918"/>
            <a:ext cx="8393663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8386136" cy="592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764704"/>
            <a:ext cx="5699522" cy="477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5877272"/>
            <a:ext cx="2257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542</Words>
  <Application>Microsoft Office PowerPoint</Application>
  <PresentationFormat>Bildschirmpräsentation (4:3)</PresentationFormat>
  <Paragraphs>102</Paragraphs>
  <Slides>23</Slides>
  <Notes>13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Office Theme</vt:lpstr>
      <vt:lpstr>Practicing Medicine with Reduced Resources</vt:lpstr>
      <vt:lpstr>Impact of Recession on Medical Practice</vt:lpstr>
      <vt:lpstr>Impact of Recession on Medical Practice</vt:lpstr>
      <vt:lpstr>CSO – Live Register Figures</vt:lpstr>
      <vt:lpstr>Medical card/GP Visit card Coverage</vt:lpstr>
      <vt:lpstr>Ireland – Private Health Insurance Coverage</vt:lpstr>
      <vt:lpstr>Folie 7</vt:lpstr>
      <vt:lpstr>Folie 8</vt:lpstr>
      <vt:lpstr>Folie 9</vt:lpstr>
      <vt:lpstr>Folie 10</vt:lpstr>
      <vt:lpstr>Impact of Recession on Medical Practice at the Coalface – the Patient</vt:lpstr>
      <vt:lpstr>Impact of Recession on Medical Practice at the Coalface – GP practice</vt:lpstr>
      <vt:lpstr>Impact of Fee reductions on GP</vt:lpstr>
      <vt:lpstr>Ancillary Staff in GPs’ Practices</vt:lpstr>
      <vt:lpstr>Are the GMS subsidies adequate so meet the cost of employing necessary staff?</vt:lpstr>
      <vt:lpstr>Have you cut staffing levels as a result of loss of GMS practice income over the last year?</vt:lpstr>
      <vt:lpstr>Will possible further cuts in GMS income over the next year result in cuts in staffing levels at your practice?</vt:lpstr>
      <vt:lpstr>Impact of Recession on Medical Practice at the Coalface – GP practice</vt:lpstr>
      <vt:lpstr>GP Manpower – Comparison (2005)</vt:lpstr>
      <vt:lpstr>Age Profile of Irish GPs</vt:lpstr>
      <vt:lpstr>Acute Hospital Bed Capacity</vt:lpstr>
      <vt:lpstr>Transformation agenda</vt:lpstr>
      <vt:lpstr>Take home messages??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Profile of Irish GPs</dc:title>
  <dc:creator>Ronan</dc:creator>
  <cp:lastModifiedBy>Nathalie Holzer</cp:lastModifiedBy>
  <cp:revision>87</cp:revision>
  <dcterms:created xsi:type="dcterms:W3CDTF">2010-03-12T22:56:37Z</dcterms:created>
  <dcterms:modified xsi:type="dcterms:W3CDTF">2010-11-22T08:46:19Z</dcterms:modified>
</cp:coreProperties>
</file>